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84" r:id="rId4"/>
    <p:sldId id="257" r:id="rId5"/>
    <p:sldId id="258" r:id="rId6"/>
    <p:sldId id="259" r:id="rId7"/>
    <p:sldId id="260" r:id="rId8"/>
    <p:sldId id="269" r:id="rId9"/>
    <p:sldId id="278" r:id="rId10"/>
    <p:sldId id="263" r:id="rId11"/>
    <p:sldId id="264" r:id="rId12"/>
    <p:sldId id="277" r:id="rId13"/>
    <p:sldId id="261" r:id="rId14"/>
    <p:sldId id="279" r:id="rId15"/>
    <p:sldId id="262" r:id="rId16"/>
    <p:sldId id="267" r:id="rId17"/>
    <p:sldId id="268" r:id="rId18"/>
    <p:sldId id="281" r:id="rId19"/>
    <p:sldId id="280" r:id="rId20"/>
    <p:sldId id="283" r:id="rId21"/>
    <p:sldId id="282" r:id="rId22"/>
    <p:sldId id="271" r:id="rId23"/>
    <p:sldId id="272" r:id="rId24"/>
    <p:sldId id="265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name and team" id="{0081053F-2D21-4A4E-8C54-93E3FFAF25E1}">
          <p14:sldIdLst>
            <p14:sldId id="256"/>
            <p14:sldId id="270"/>
            <p14:sldId id="284"/>
          </p14:sldIdLst>
        </p14:section>
        <p14:section name="idea and analisys" id="{F3AB8EEC-82E3-4534-9041-D3949B04B5A6}">
          <p14:sldIdLst>
            <p14:sldId id="257"/>
            <p14:sldId id="258"/>
            <p14:sldId id="259"/>
          </p14:sldIdLst>
        </p14:section>
        <p14:section name="What's Thoutha" id="{AE95FA1A-423E-45B3-9421-6ABFF51BA951}">
          <p14:sldIdLst>
            <p14:sldId id="260"/>
            <p14:sldId id="269"/>
            <p14:sldId id="278"/>
          </p14:sldIdLst>
        </p14:section>
        <p14:section name="Server" id="{D6DB9870-9B3D-4EAB-A9C1-0E3B4A463B4A}">
          <p14:sldIdLst>
            <p14:sldId id="263"/>
            <p14:sldId id="264"/>
            <p14:sldId id="277"/>
          </p14:sldIdLst>
        </p14:section>
        <p14:section name="Ai" id="{B92E7942-A631-4362-B0E1-B7F6DB4B86D1}">
          <p14:sldIdLst>
            <p14:sldId id="261"/>
            <p14:sldId id="279"/>
            <p14:sldId id="262"/>
          </p14:sldIdLst>
        </p14:section>
        <p14:section name="Cyber space" id="{387E55D9-1C56-48CB-9CC1-0D231DDE9C55}">
          <p14:sldIdLst>
            <p14:sldId id="267"/>
            <p14:sldId id="268"/>
          </p14:sldIdLst>
        </p14:section>
        <p14:section name="Mobile app" id="{354A13B0-73C8-40B3-997A-C46FC1F810F0}">
          <p14:sldIdLst>
            <p14:sldId id="281"/>
            <p14:sldId id="280"/>
            <p14:sldId id="283"/>
            <p14:sldId id="282"/>
          </p14:sldIdLst>
        </p14:section>
        <p14:section name="Backend" id="{E7B68756-6A66-49A2-B0B7-1813D8D6EE86}">
          <p14:sldIdLst>
            <p14:sldId id="271"/>
            <p14:sldId id="272"/>
          </p14:sldIdLst>
        </p14:section>
        <p14:section name="Web" id="{A54EC736-C2C5-4ABF-9B0E-3126BBBF8357}">
          <p14:sldIdLst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5F2"/>
    <a:srgbClr val="E5E5E5"/>
    <a:srgbClr val="7105DD"/>
    <a:srgbClr val="7F06F8"/>
    <a:srgbClr val="B165FB"/>
    <a:srgbClr val="181B24"/>
    <a:srgbClr val="95F8C9"/>
    <a:srgbClr val="53CAF9"/>
    <a:srgbClr val="764EBB"/>
    <a:srgbClr val="9A9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88024" autoAdjust="0"/>
  </p:normalViewPr>
  <p:slideViewPr>
    <p:cSldViewPr snapToGrid="0">
      <p:cViewPr>
        <p:scale>
          <a:sx n="75" d="100"/>
          <a:sy n="75" d="100"/>
        </p:scale>
        <p:origin x="1327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4DDA0-16F0-4B4D-8AFC-40DB705E0F9B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D88B5-9BEA-4F48-9F47-8575C75C8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28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1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installation scripts (install.sh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streamline setup by handling database prerequisites, Python and Node.js environments, and ensuring consistent server 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7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2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A8463-A9C2-15B4-81E6-7B12FF405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FEE001-D58F-519B-D529-4FFA493B6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DE3C9-B05A-A795-34AA-250DB8F6E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7FC0-F0FC-98B7-D926-DE1BBBBFE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2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9A85-17AE-8718-18BF-57645A65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356BC-F545-998A-EFFB-C49E5D07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848D-97CC-B875-54EB-AD20BE07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A4C78-86B9-5EBD-3655-C5C641FA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E337-EBCD-80C3-2FD7-5012EAA0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00B-4375-3C80-BECF-88674469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BCE82-C793-8347-5EF2-44B3B831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5292-AF9E-060B-3A94-19B8867D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D7A5-00B5-FBD9-56EF-A8D43CFC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84E2-98B5-C52E-C716-99A6D2E0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70DF3-44BF-8C45-2126-BC49750F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2794A-97FE-662C-329F-204D01EC7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E569-61A5-469A-F36E-BC1B11D9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9E66-F683-1704-0287-8764AB3E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E6FD4-2FA4-6265-BD88-F73D70B6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B8E8-0331-A56F-9019-EC493AFC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23E1-8A93-84D1-274D-6F1F7F9A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20BD-B6C0-0A21-97F1-E6DDE69C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463F6-4592-488C-8710-6005C337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55F7-4412-B9AE-80B2-4BB27F02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4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E0DC-E3A2-5E86-95C5-6BFF9FEA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FD789-B7CD-DE22-83ED-2027D256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52CAA-B712-EEF2-6C11-7C438716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2EDB-34ED-4CA8-25B9-FDF6C224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AC15-F294-D2AA-DA3E-625D7E82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7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830C-B534-7628-4EBC-FDCEA021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2C686-69AC-BE17-40A8-0A4B57B33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5C67-DC15-099A-6EE3-5722E7B64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5A3A-DBD8-A47B-22BA-25284F8C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09EE-6934-A7AF-A78C-6B9C885B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3A97-4E4F-33D9-E534-2692735B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7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A0B-ABAC-4D89-A175-AE8E9DE0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B7909-F034-3C34-3AE8-1F8B0B3F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0B4AC-62E6-9B48-5DB6-24265712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F7EDA-DAD0-DF8F-B347-15698D681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11FCE-52D6-3EE6-55BB-5D42020E1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A0F30-D946-7A4D-F9C3-10876C24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7A5FA-8F4F-EA90-2335-D15D2E4A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E7AB7-B45B-B213-C765-143385E9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6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3171-F518-6ECE-4554-DD541443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D85A2-FDB0-2D9E-66B4-402CF0C2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28064-6019-F740-4003-DFE943A0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C0D4-0042-8A51-8954-5447E4EC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2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5D3F3-B141-00A3-B2F6-140C2F8B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93602-83D4-BFB4-ED8C-3EA46E41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0BD57-A5E6-D99F-CD7B-A526691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5EC4-17E0-62F0-5E57-40D80AB4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A347-4C3F-8BA6-AEA0-B982AD82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BB615-0998-FD41-E6CC-907741F2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3961A-7332-DC01-1C82-1F5D39D7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7175-7857-2BF5-49B3-B2C27DC2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A0045-0A2C-B3B5-E613-690812C5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94A3-78D1-580F-BD6B-B6B28CE5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5AFAA-8256-3A84-33ED-BC5494B1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10824-43E2-04B6-BACE-8748DFEA1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1D68B-ECAD-D762-84AB-2C6653F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66AE-A403-A21A-72C6-5356F9BC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3CE27-FB75-21D1-0B01-DFE4D6CA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082B7-F531-809E-F87B-EF8C2295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B36AF-0171-6707-5D9C-D64FAA6C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11B13-C367-ACFC-421D-6FF9722A1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11ADF8-F476-4B6F-A0B6-FB71A9743218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7190-C549-A3CB-9734-D2E78086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8B17B-6F3C-0476-EFAE-558A2FA20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17/06/relationships/model3d" Target="../media/model3d3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17/06/relationships/model3d" Target="../media/model3d4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microsoft.com/office/2017/06/relationships/model3d" Target="../media/model3d3.glb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microsoft.com/office/2017/06/relationships/model3d" Target="../media/model3d3.glb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7.jpe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7/06/relationships/model3d" Target="../media/model3d3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microsoft.com/office/2017/06/relationships/model3d" Target="../media/model3d3.glb"/><Relationship Id="rId7" Type="http://schemas.openxmlformats.org/officeDocument/2006/relationships/image" Target="../media/image15.png"/><Relationship Id="rId12" Type="http://schemas.microsoft.com/office/2007/relationships/hdphoto" Target="../media/hdphoto1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777356"/>
                  </p:ext>
                </p:extLst>
              </p:nvPr>
            </p:nvGraphicFramePr>
            <p:xfrm>
              <a:off x="2119223" y="-178269"/>
              <a:ext cx="7269824" cy="11992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69824" cy="1199255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939846" ay="-555350" az="-106587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9223" y="-178269"/>
                <a:ext cx="7269824" cy="119925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753C05-26ED-B0FD-F9E7-417DBE56D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Thoutha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4F4D-84F6-4A6C-02EA-DE1D0DCD9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connect people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AE34939-93CB-3BF7-9D80-223457771A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6606148"/>
                  </p:ext>
                </p:extLst>
              </p:nvPr>
            </p:nvGraphicFramePr>
            <p:xfrm>
              <a:off x="12502209" y="2077093"/>
              <a:ext cx="2068374" cy="28657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68374" cy="2865739"/>
                    </a:xfrm>
                    <a:prstGeom prst="rect">
                      <a:avLst/>
                    </a:prstGeom>
                  </am3d:spPr>
                  <am3d:camera>
                    <am3d:pos x="0" y="0" z="58255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5822" d="1000000"/>
                    <am3d:preTrans dx="-2519" dy="-18000000" dz="-141"/>
                    <am3d:scale>
                      <am3d:sx n="1000000" d="1000000"/>
                      <am3d:sy n="1000000" d="1000000"/>
                      <am3d:sz n="1000000" d="1000000"/>
                    </am3d:scale>
                    <am3d:rot ax="-231312" ay="1513812" az="-987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65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AE34939-93CB-3BF7-9D80-223457771A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02209" y="2077093"/>
                <a:ext cx="2068374" cy="28657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36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A8A56-953B-DCF8-FBE5-18B93302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9274670"/>
                  </p:ext>
                </p:extLst>
              </p:nvPr>
            </p:nvGraphicFramePr>
            <p:xfrm>
              <a:off x="8574254" y="-808375"/>
              <a:ext cx="4587856" cy="57776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87856" cy="5777602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46" ay="2538680" az="686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39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4254" y="-808375"/>
                <a:ext cx="4587856" cy="577760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42EB7B-BC1F-4105-3684-9208A76A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DDD8-5C0E-E0EF-5DBB-5589F2DAD5F1}"/>
              </a:ext>
            </a:extLst>
          </p:cNvPr>
          <p:cNvSpPr txBox="1"/>
          <p:nvPr/>
        </p:nvSpPr>
        <p:spPr>
          <a:xfrm>
            <a:off x="0" y="119431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 Preparations and install :</a:t>
            </a:r>
          </a:p>
        </p:txBody>
      </p:sp>
      <p:pic>
        <p:nvPicPr>
          <p:cNvPr id="5" name="Graphic 4" descr="Download from cloud outline">
            <a:extLst>
              <a:ext uri="{FF2B5EF4-FFF2-40B4-BE49-F238E27FC236}">
                <a16:creationId xmlns:a16="http://schemas.microsoft.com/office/drawing/2014/main" id="{84EC54DB-3311-F3E7-9FDF-CA067E149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72" y="1118795"/>
            <a:ext cx="612710" cy="612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4FD7-68C2-9E1A-07BB-92BCB4C7F609}"/>
              </a:ext>
            </a:extLst>
          </p:cNvPr>
          <p:cNvSpPr txBox="1"/>
          <p:nvPr/>
        </p:nvSpPr>
        <p:spPr>
          <a:xfrm>
            <a:off x="321823" y="1931669"/>
            <a:ext cx="116213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Server setup was a critical foundation for the project.</a:t>
            </a:r>
            <a:br>
              <a:rPr lang="en-US" sz="2400" dirty="0"/>
            </a:br>
            <a:r>
              <a:rPr lang="en-US" sz="2400" dirty="0"/>
              <a:t>To simplify installation, maintenance, and monitoring, the Linux team developed an automated installer and unified command </a:t>
            </a:r>
            <a:r>
              <a:rPr lang="en-US" sz="2400" dirty="0" err="1"/>
              <a:t>tools.These</a:t>
            </a:r>
            <a:r>
              <a:rPr lang="en-US" sz="2400" dirty="0"/>
              <a:t> include </a:t>
            </a:r>
            <a:r>
              <a:rPr lang="en-US" sz="2400" b="1" dirty="0"/>
              <a:t>install.sh</a:t>
            </a:r>
            <a:r>
              <a:rPr lang="en-US" sz="3200" dirty="0"/>
              <a:t> </a:t>
            </a:r>
            <a:r>
              <a:rPr lang="en-US" sz="2400" dirty="0"/>
              <a:t>and </a:t>
            </a:r>
            <a:r>
              <a:rPr lang="en-US" sz="2400" b="1" dirty="0" err="1"/>
              <a:t>astart</a:t>
            </a:r>
            <a:r>
              <a:rPr lang="en-US" sz="2400" b="1" dirty="0"/>
              <a:t> (All Start)</a:t>
            </a:r>
            <a:r>
              <a:rPr lang="en-US" sz="2400" dirty="0"/>
              <a:t>, enabling efficient and consistent server management.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F40DF-9E5F-4186-BB95-5BC739FA79D6}"/>
              </a:ext>
            </a:extLst>
          </p:cNvPr>
          <p:cNvSpPr txBox="1"/>
          <p:nvPr/>
        </p:nvSpPr>
        <p:spPr>
          <a:xfrm>
            <a:off x="197223" y="3734198"/>
            <a:ext cx="11994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Install.sh: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High-Level Actions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Detects and installs </a:t>
            </a:r>
            <a:r>
              <a:rPr lang="en-US" sz="2000" b="1" dirty="0"/>
              <a:t>Oracle XE prerequisites</a:t>
            </a:r>
            <a:r>
              <a:rPr lang="en-US" sz="2000" dirty="0"/>
              <a:t> (and Oracle itself if missing)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Ensures </a:t>
            </a:r>
            <a:r>
              <a:rPr lang="en-US" sz="2000" b="1" dirty="0"/>
              <a:t>Python 3 + pip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Creates a </a:t>
            </a:r>
            <a:r>
              <a:rPr lang="en-US" sz="2000" b="1" dirty="0"/>
              <a:t>Python virtual environment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Python dependencies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Node.js (APT systems only)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a global </a:t>
            </a:r>
            <a:r>
              <a:rPr lang="en-US" sz="1600" b="1" dirty="0" err="1"/>
              <a:t>astart</a:t>
            </a:r>
            <a:r>
              <a:rPr lang="en-US" sz="2000" b="1" dirty="0"/>
              <a:t> launcher</a:t>
            </a:r>
            <a:endParaRPr lang="en-US" sz="20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287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5C335-E8A3-51D8-7A80-5B1CDDF0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484156"/>
                  </p:ext>
                </p:extLst>
              </p:nvPr>
            </p:nvGraphicFramePr>
            <p:xfrm>
              <a:off x="-4973448" y="-249335"/>
              <a:ext cx="6271089" cy="75924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1089" cy="759245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6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73448" y="-249335"/>
                <a:ext cx="6271089" cy="759245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BE42F3-573E-482C-E784-1EEEE606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2B7C4-5CBD-D1D6-8DF7-39232F7D84AC}"/>
              </a:ext>
            </a:extLst>
          </p:cNvPr>
          <p:cNvSpPr txBox="1"/>
          <p:nvPr/>
        </p:nvSpPr>
        <p:spPr>
          <a:xfrm>
            <a:off x="51351" y="1172817"/>
            <a:ext cx="1214064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 err="1"/>
              <a:t>astart</a:t>
            </a:r>
            <a:r>
              <a:rPr lang="en-US" sz="3200" b="1" dirty="0"/>
              <a:t>:</a:t>
            </a:r>
          </a:p>
          <a:p>
            <a:pPr lvl="1"/>
            <a:r>
              <a:rPr lang="en-US" sz="2400" dirty="0"/>
              <a:t>is a unified service orchestration and lifecycle management tool for </a:t>
            </a:r>
            <a:r>
              <a:rPr lang="en-US" sz="2400" b="1" dirty="0" err="1"/>
              <a:t>Thoutha</a:t>
            </a:r>
            <a:r>
              <a:rPr lang="en-US" sz="2400" dirty="0"/>
              <a:t>, responsible for controlled startup, monitoring, and shutdown of all system components.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Flags: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This script was used to integrate a         </a:t>
            </a:r>
            <a:r>
              <a:rPr lang="en-US" sz="2800" b="1" dirty="0">
                <a:solidFill>
                  <a:srgbClr val="5865F2"/>
                </a:solidFill>
              </a:rPr>
              <a:t>Discord</a:t>
            </a:r>
            <a:r>
              <a:rPr lang="en-US" sz="2800" dirty="0"/>
              <a:t> bot, enabling non-Linux team members to initiate testing APIs and services.</a:t>
            </a:r>
            <a:endParaRPr lang="en-US" sz="2400" b="1" dirty="0"/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30E7-BE01-21DA-006D-81FCDF71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10" y="3041256"/>
            <a:ext cx="7192379" cy="2429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098E3-670D-EC4A-EE72-9292A68E1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77" y="5738854"/>
            <a:ext cx="497298" cy="497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56B5E-06E3-0192-7DD1-E9676F2D6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0896" y="117894"/>
            <a:ext cx="48503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154E7-45FC-4EF3-E88A-9FC818E6B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887" y="7118224"/>
            <a:ext cx="4025339" cy="22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3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B3046-6780-DD37-1355-A1895188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9650800"/>
                  </p:ext>
                </p:extLst>
              </p:nvPr>
            </p:nvGraphicFramePr>
            <p:xfrm>
              <a:off x="6005580" y="1441524"/>
              <a:ext cx="4843699" cy="52433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3699" cy="52433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843" ay="-156574" az="19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5580" y="1441524"/>
                <a:ext cx="4843699" cy="52433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B46F67-9FDC-2170-9861-B74CE227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C7D82A-26D8-6CFA-1C95-2DE72305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30" y="779486"/>
            <a:ext cx="739302" cy="7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412A1-BD69-4D42-10ED-AC6B3A1E2AAD}"/>
              </a:ext>
            </a:extLst>
          </p:cNvPr>
          <p:cNvSpPr txBox="1"/>
          <p:nvPr/>
        </p:nvSpPr>
        <p:spPr>
          <a:xfrm>
            <a:off x="1021405" y="856749"/>
            <a:ext cx="169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5865F2"/>
                </a:solidFill>
              </a:rPr>
              <a:t>Discord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5BBDF-C5C5-7151-AE80-E7A544F79488}"/>
              </a:ext>
            </a:extLst>
          </p:cNvPr>
          <p:cNvSpPr txBox="1"/>
          <p:nvPr/>
        </p:nvSpPr>
        <p:spPr>
          <a:xfrm>
            <a:off x="340469" y="1654907"/>
            <a:ext cx="70384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new server management approach was introduced through a Discord bot, allowing mobile and backend developers to connect seamlessly. </a:t>
            </a:r>
          </a:p>
          <a:p>
            <a:r>
              <a:rPr lang="en-US" sz="2400" dirty="0"/>
              <a:t>It enables other team members to manage services and control APIs without directly accessing the server, improving usability and operational efficiency.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1B005-D052-6F5D-CD00-BF4FBC2485FA}"/>
              </a:ext>
            </a:extLst>
          </p:cNvPr>
          <p:cNvSpPr txBox="1"/>
          <p:nvPr/>
        </p:nvSpPr>
        <p:spPr>
          <a:xfrm>
            <a:off x="340469" y="4396125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POC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8D1C1-3007-F266-328C-1EDE63E6B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631" y="0"/>
            <a:ext cx="485036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36D14-D767-7D92-4C47-D2353BEEF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145" y="4633169"/>
            <a:ext cx="4025339" cy="22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18282 -0.0016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-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6A1D1-838D-B033-20B4-06350AA1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48FE-C4DD-D517-CBE4-FCFF4DB2FF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AA96B-9E92-2EA9-4EAC-894368A86A51}"/>
              </a:ext>
            </a:extLst>
          </p:cNvPr>
          <p:cNvSpPr txBox="1"/>
          <p:nvPr/>
        </p:nvSpPr>
        <p:spPr>
          <a:xfrm>
            <a:off x="360607" y="874455"/>
            <a:ext cx="8939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and problems :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Server resources are very limited (low RAM, No GPU, and low CPU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Hosting a local AI model was not feasible because the application is in production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Chatbot depended on external API quotas (limited requests 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Keys exhausted → downtime &amp; manual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59D1C-A585-B666-5DCF-3C902D939FEC}"/>
              </a:ext>
            </a:extLst>
          </p:cNvPr>
          <p:cNvSpPr txBox="1"/>
          <p:nvPr/>
        </p:nvSpPr>
        <p:spPr>
          <a:xfrm>
            <a:off x="360607" y="2818387"/>
            <a:ext cx="64289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Solution: </a:t>
            </a:r>
          </a:p>
          <a:p>
            <a:r>
              <a:rPr lang="en-US" sz="2000" b="1" dirty="0"/>
              <a:t>The Key Roulette &amp; Rule-based questions!</a:t>
            </a:r>
          </a:p>
          <a:p>
            <a:r>
              <a:rPr lang="en-US" sz="2000" dirty="0"/>
              <a:t>We engineered a custom </a:t>
            </a:r>
            <a:r>
              <a:rPr lang="en-US" sz="2000" b="1" dirty="0"/>
              <a:t>API Key Rotation Engine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12+ API keys combined into one smart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rotation when quota is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Real-time quota detection (429/errors)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Instant retry + failover (&lt; 1s)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manual intervention</a:t>
            </a:r>
          </a:p>
          <a:p>
            <a:r>
              <a:rPr lang="en-US" sz="2000" b="1" dirty="0"/>
              <a:t>Rule-based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dental questions with the known symptoms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the category / disease  based on the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Removing load from the Ai chat-bot : Achieved!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F3971EFF-18B1-CA7E-FF4E-3430220929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608581"/>
                  </p:ext>
                </p:extLst>
              </p:nvPr>
            </p:nvGraphicFramePr>
            <p:xfrm>
              <a:off x="8591407" y="3945953"/>
              <a:ext cx="1440946" cy="3858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40946" cy="385879"/>
                    </a:xfrm>
                    <a:prstGeom prst="rect">
                      <a:avLst/>
                    </a:prstGeom>
                  </am3d:spPr>
                  <am3d:camera>
                    <am3d:pos x="0" y="0" z="67261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48447" d="1000000"/>
                    <am3d:preTrans dx="0" dy="-38131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76" ay="2571840" az="65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5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F3971EFF-18B1-CA7E-FF4E-3430220929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1407" y="3945953"/>
                <a:ext cx="1440946" cy="385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867060"/>
                  </p:ext>
                </p:extLst>
              </p:nvPr>
            </p:nvGraphicFramePr>
            <p:xfrm>
              <a:off x="7477266" y="725880"/>
              <a:ext cx="5956764" cy="72119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7266" y="725880"/>
                <a:ext cx="5956764" cy="7211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52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3B671-93A6-6C86-36A6-A4A46408A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19B2-88D4-55FC-8042-3760D1D3C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DF0B6EE-B703-4FCF-E55F-85BDE80049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86994" y="725881"/>
              <a:ext cx="5956764" cy="72119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DF0B6EE-B703-4FCF-E55F-85BDE80049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6994" y="725881"/>
                <a:ext cx="5956764" cy="7211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97CAD73-EE69-D91A-A62E-48F73191CC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1866327"/>
                  </p:ext>
                </p:extLst>
              </p:nvPr>
            </p:nvGraphicFramePr>
            <p:xfrm rot="1319381">
              <a:off x="6441720" y="3354143"/>
              <a:ext cx="1185729" cy="1090870"/>
            </p:xfrm>
            <a:graphic>
              <a:graphicData uri="http://schemas.microsoft.com/office/drawing/2017/model3d">
                <am3d:model3d r:embed="rId4">
                  <am3d:spPr>
                    <a:xfrm rot="1319381">
                      <a:off x="0" y="0"/>
                      <a:ext cx="1185729" cy="1090870"/>
                    </a:xfrm>
                    <a:prstGeom prst="rect">
                      <a:avLst/>
                    </a:prstGeom>
                  </am3d:spPr>
                  <am3d:camera>
                    <am3d:pos x="0" y="0" z="67261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48447" d="1000000"/>
                    <am3d:preTrans dx="0" dy="-38131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21502" ay="-1092877" az="-96522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41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97CAD73-EE69-D91A-A62E-48F73191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319381">
                <a:off x="6441720" y="3354143"/>
                <a:ext cx="1185729" cy="10908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DDA07C-85B9-F473-57FB-55FDE47878EA}"/>
              </a:ext>
            </a:extLst>
          </p:cNvPr>
          <p:cNvSpPr txBox="1"/>
          <p:nvPr/>
        </p:nvSpPr>
        <p:spPr>
          <a:xfrm>
            <a:off x="360607" y="874455"/>
            <a:ext cx="8939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and problems :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Server resources are very limited (low RAM, No GPU, and low CPU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Hosting a local AI model was not feasible because the application is in production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Chatbot depended on external API quotas (limited requests 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Keys exhausted → downtime &amp; manual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EDFAC-421C-9138-DD9B-B4D353BCF081}"/>
              </a:ext>
            </a:extLst>
          </p:cNvPr>
          <p:cNvSpPr txBox="1"/>
          <p:nvPr/>
        </p:nvSpPr>
        <p:spPr>
          <a:xfrm>
            <a:off x="360607" y="2818387"/>
            <a:ext cx="64289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Solution: </a:t>
            </a:r>
          </a:p>
          <a:p>
            <a:r>
              <a:rPr lang="en-US" sz="2000" b="1" dirty="0"/>
              <a:t>The Key Roulette &amp; Rule-based questions!</a:t>
            </a:r>
          </a:p>
          <a:p>
            <a:r>
              <a:rPr lang="en-US" sz="2000" dirty="0"/>
              <a:t>We engineered a custom </a:t>
            </a:r>
            <a:r>
              <a:rPr lang="en-US" sz="2000" b="1" dirty="0"/>
              <a:t>API Key Rotation Engine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12+ API keys combined into one smart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rotation when quota is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Real-time quota detection (429/errors)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Instant retry + failover (&lt; 1s)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manual intervention</a:t>
            </a:r>
          </a:p>
          <a:p>
            <a:r>
              <a:rPr lang="en-US" sz="2000" b="1" dirty="0"/>
              <a:t>Rule-based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dental questions with the known symptoms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the category / disease  based on the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Removing load from the Ai chat-bot : Achieved!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696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0AA5A-2357-BCE0-F86E-8050D9E0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8392621"/>
                  </p:ext>
                </p:extLst>
              </p:nvPr>
            </p:nvGraphicFramePr>
            <p:xfrm>
              <a:off x="7349208" y="800724"/>
              <a:ext cx="4411532" cy="47920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11532" cy="4792042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470564" ay="-1286399" az="-172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756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9208" y="800724"/>
                <a:ext cx="4411532" cy="47920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76920C-A647-F5DE-DA7C-A50E6C16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24A9A-0F2A-F150-7503-1FD9D639B0FB}"/>
              </a:ext>
            </a:extLst>
          </p:cNvPr>
          <p:cNvSpPr txBox="1"/>
          <p:nvPr/>
        </p:nvSpPr>
        <p:spPr>
          <a:xfrm>
            <a:off x="431260" y="865124"/>
            <a:ext cx="804477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Impact &amp; Future:</a:t>
            </a:r>
          </a:p>
          <a:p>
            <a:endParaRPr lang="en-US" sz="2800" b="1" dirty="0"/>
          </a:p>
          <a:p>
            <a:r>
              <a:rPr lang="en-US" sz="2400" b="1" dirty="0"/>
              <a:t>What We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Near </a:t>
            </a:r>
            <a:r>
              <a:rPr lang="en-US" sz="2400" b="1" dirty="0"/>
              <a:t>100% uptime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~50–60 requests/min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visible interruptions for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Easily scalable by adding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Production-ready reliability</a:t>
            </a:r>
          </a:p>
          <a:p>
            <a:r>
              <a:rPr lang="en-US" sz="2400" b="1" dirty="0"/>
              <a:t>Future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Upgrade server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 a </a:t>
            </a:r>
            <a:r>
              <a:rPr lang="en-US" sz="2400" b="1" dirty="0"/>
              <a:t>self-hosted/local AI model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Reduce API dependency and costs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083C3B-0882-79B7-4047-DAA833D25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58" y="5561989"/>
            <a:ext cx="87214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turned hardware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limits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into an engineering advantage.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18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96BDE-E563-668D-995A-FBFFA916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7690259"/>
                  </p:ext>
                </p:extLst>
              </p:nvPr>
            </p:nvGraphicFramePr>
            <p:xfrm>
              <a:off x="-2618129" y="4780290"/>
              <a:ext cx="5627126" cy="6122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27126" cy="612223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75388" ay="-29312" az="-6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18129" y="4780290"/>
                <a:ext cx="5627126" cy="61222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3F2AC4-5135-747E-0C1D-7A4C3AEC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8B7DA-6F5E-58A5-D3B7-5EA473015FB4}"/>
              </a:ext>
            </a:extLst>
          </p:cNvPr>
          <p:cNvSpPr txBox="1"/>
          <p:nvPr/>
        </p:nvSpPr>
        <p:spPr>
          <a:xfrm>
            <a:off x="477345" y="904673"/>
            <a:ext cx="972696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Security Incident Analysis &amp; Environment Hardening:</a:t>
            </a:r>
          </a:p>
          <a:p>
            <a:endParaRPr lang="en-US" sz="2000" b="1" dirty="0"/>
          </a:p>
          <a:p>
            <a:r>
              <a:rPr lang="en-US" sz="2000" b="1" dirty="0"/>
              <a:t>Incident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deploying </a:t>
            </a:r>
            <a:r>
              <a:rPr lang="en-US" sz="2000" b="1" dirty="0" err="1"/>
              <a:t>thoutha.page</a:t>
            </a:r>
            <a:r>
              <a:rPr lang="en-US" sz="2000" dirty="0"/>
              <a:t>, the server was immediately targeted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Large volume of automated requests detected in Apache 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Site was not publicly launched (except limited access from Egypt)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Activity flagged as abnormal and suspicious</a:t>
            </a:r>
          </a:p>
          <a:p>
            <a:pPr>
              <a:buNone/>
            </a:pPr>
            <a:br>
              <a:rPr lang="en-US" sz="2400" dirty="0"/>
            </a:br>
            <a:r>
              <a:rPr lang="en-US" sz="2000" b="1" dirty="0"/>
              <a:t>Traffic &amp; Attack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Requests originated from multiple countries: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Sweden (highest volume)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United States, UK, Germany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Tools &amp; bots identified: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AI crawlers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Vulnerability scanners (L9scan, </a:t>
            </a:r>
            <a:r>
              <a:rPr lang="en-US" sz="2000" dirty="0" err="1"/>
              <a:t>LeakIX</a:t>
            </a:r>
            <a:r>
              <a:rPr lang="en-US" sz="2000" dirty="0"/>
              <a:t>, </a:t>
            </a:r>
            <a:r>
              <a:rPr lang="en-US" sz="2000" dirty="0" err="1"/>
              <a:t>Censys</a:t>
            </a:r>
            <a:r>
              <a:rPr lang="en-US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Indicates </a:t>
            </a:r>
            <a:r>
              <a:rPr lang="en-US" sz="2000" b="1" dirty="0"/>
              <a:t>global automated scanning</a:t>
            </a:r>
            <a:r>
              <a:rPr lang="en-US" sz="2000" dirty="0"/>
              <a:t>, not normal users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49137-870F-EDD6-C747-E27526B40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3907"/>
          <a:stretch>
            <a:fillRect/>
          </a:stretch>
        </p:blipFill>
        <p:spPr>
          <a:xfrm>
            <a:off x="13299788" y="904673"/>
            <a:ext cx="5012987" cy="3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1DD68-4F65-C78C-9673-DE499273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553007"/>
                  </p:ext>
                </p:extLst>
              </p:nvPr>
            </p:nvGraphicFramePr>
            <p:xfrm>
              <a:off x="3223063" y="810595"/>
              <a:ext cx="5160126" cy="55409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60126" cy="554094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40974" ay="352046" az="4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35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3063" y="810595"/>
                <a:ext cx="5160126" cy="55409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DC2C6-FAB4-BF57-BB71-C0F8CE6D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31BC4-E96F-B736-7F2B-266AE2A45D1D}"/>
              </a:ext>
            </a:extLst>
          </p:cNvPr>
          <p:cNvSpPr txBox="1"/>
          <p:nvPr/>
        </p:nvSpPr>
        <p:spPr>
          <a:xfrm>
            <a:off x="311286" y="810595"/>
            <a:ext cx="757611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Observed 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Directory traversal attempts (/.%2e/)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Probing sensitive files: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.env, .git/config, .</a:t>
            </a:r>
            <a:r>
              <a:rPr lang="en-US" sz="2400" dirty="0" err="1"/>
              <a:t>vscode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wp-</a:t>
            </a:r>
            <a:r>
              <a:rPr lang="en-US" sz="2400" dirty="0" err="1"/>
              <a:t>login.php</a:t>
            </a:r>
            <a:r>
              <a:rPr lang="en-US" sz="2400" dirty="0"/>
              <a:t>, swagger-</a:t>
            </a:r>
            <a:r>
              <a:rPr lang="en-US" sz="2400" dirty="0" err="1"/>
              <a:t>ui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Reconnaissance &amp; endpoint enumeration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Opportunistic scans for known vulnerabilities</a:t>
            </a:r>
          </a:p>
          <a:p>
            <a:r>
              <a:rPr lang="en-US" sz="2400" b="1" dirty="0"/>
              <a:t>No successful exploitation detected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Immediate Mitigation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Deployed </a:t>
            </a:r>
            <a:r>
              <a:rPr lang="en-US" sz="2400" b="1" dirty="0"/>
              <a:t>Cloudflare WAF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Blocked malicious paths and scanner signatures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Hardened web server using </a:t>
            </a:r>
            <a:r>
              <a:rPr lang="en-US" sz="2400" b="1" dirty="0"/>
              <a:t>.</a:t>
            </a:r>
            <a:r>
              <a:rPr lang="en-US" sz="2400" b="1" dirty="0" err="1"/>
              <a:t>htaccess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Disabled directory listing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Removed development and debug files from web root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F88A6-B177-E7FC-16B2-1662568AC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3907"/>
          <a:stretch>
            <a:fillRect/>
          </a:stretch>
        </p:blipFill>
        <p:spPr>
          <a:xfrm>
            <a:off x="7101191" y="959162"/>
            <a:ext cx="5012987" cy="3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0DEAC-F5AB-43D0-E077-2E29147B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AA9E2BB-DFFF-5DC8-E69B-5832F1C5D7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AA9E2BB-DFFF-5DC8-E69B-5832F1C5D7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EFD4D82-C269-DF3B-9831-319B2C11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A51DB-72F0-0342-37F3-C12F97A35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599" y="7516063"/>
            <a:ext cx="2717162" cy="5645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DDA5D-7140-F624-9CBE-0371EAE60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77" y="7516063"/>
            <a:ext cx="2717162" cy="564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F1F5B8-A486-55A9-A3FF-28AEF9618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88" y="7472998"/>
            <a:ext cx="2717162" cy="56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6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9F4FA-CF3E-B0B4-7C8D-C98D3918E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352D23E-D5A6-8D4A-BD55-85B4C38313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352D23E-D5A6-8D4A-BD55-85B4C3831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D7226D4-5757-3C12-2672-2CDDB008D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84" y="882907"/>
            <a:ext cx="2385113" cy="5113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2107E-1489-FBDC-CCAB-32153832E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60" y="638032"/>
            <a:ext cx="2717162" cy="564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5B6E46-A58D-11B7-D03B-164231176C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457" y="861374"/>
            <a:ext cx="2442440" cy="5135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3F763-8C70-5FFF-ADEC-AB2B256D1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38" y="659564"/>
            <a:ext cx="2717162" cy="5645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0D356E-0F9A-7BAC-5572-3F426E2D3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873" y="861374"/>
            <a:ext cx="2300603" cy="5178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F4F53-DB01-8D61-E312-E866ECB2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3EA43F-7457-5009-3302-205FAD158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93" y="606216"/>
            <a:ext cx="2717162" cy="56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3DDCB-0878-2145-8856-488BEA59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2357333"/>
                  </p:ext>
                </p:extLst>
              </p:nvPr>
            </p:nvGraphicFramePr>
            <p:xfrm>
              <a:off x="-11249329" y="-791016"/>
              <a:ext cx="7514041" cy="119329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4041" cy="11932945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518830" ay="-2870517" az="-98302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49329" y="-791016"/>
                <a:ext cx="7514041" cy="11932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3DA3EB8-1C12-A847-F708-A7F35784CB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3341529"/>
                  </p:ext>
                </p:extLst>
              </p:nvPr>
            </p:nvGraphicFramePr>
            <p:xfrm>
              <a:off x="5139166" y="1105218"/>
              <a:ext cx="1913666" cy="2903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13666" cy="2903821"/>
                    </a:xfrm>
                    <a:prstGeom prst="rect">
                      <a:avLst/>
                    </a:prstGeom>
                  </am3d:spPr>
                  <am3d:camera>
                    <am3d:pos x="0" y="0" z="58255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5822" d="1000000"/>
                    <am3d:preTrans dx="-2519" dy="-18000000" dz="-141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65238" ay="2299548" az="-1040359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654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3DA3EB8-1C12-A847-F708-A7F35784CB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9166" y="1105218"/>
                <a:ext cx="1913666" cy="290382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96FE88-BA90-128A-1A10-5A9580B45904}"/>
              </a:ext>
            </a:extLst>
          </p:cNvPr>
          <p:cNvSpPr txBox="1"/>
          <p:nvPr/>
        </p:nvSpPr>
        <p:spPr>
          <a:xfrm>
            <a:off x="4444409" y="4389885"/>
            <a:ext cx="4141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5865F2"/>
                </a:solidFill>
                <a:latin typeface="Bahnschrift SemiLight" panose="020B0502040204020203" pitchFamily="34" charset="0"/>
              </a:rPr>
              <a:t>Omen</a:t>
            </a:r>
            <a:r>
              <a:rPr lang="en-US" sz="5400" dirty="0">
                <a:solidFill>
                  <a:srgbClr val="5865F2"/>
                </a:solidFill>
                <a:latin typeface="Bahnschrift SemiLight" panose="020B0502040204020203" pitchFamily="34" charset="0"/>
              </a:rPr>
              <a:t> Team</a:t>
            </a:r>
            <a:endParaRPr lang="en-US" sz="2400" dirty="0">
              <a:solidFill>
                <a:srgbClr val="5865F2"/>
              </a:solidFill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1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013874-52FB-B402-E71B-B6D035357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D31D4F4-AAE6-80A0-D4CE-BA5A77157D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D31D4F4-AAE6-80A0-D4CE-BA5A77157D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21D1A8F-4D35-1316-D33C-AEF838FCD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29" y="964304"/>
            <a:ext cx="2300603" cy="5178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FA1638-44CA-2996-B612-F0657577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2" y="917416"/>
            <a:ext cx="2385113" cy="5221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E4076-52F8-ACF5-6181-713F32A4E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60" y="777568"/>
            <a:ext cx="2717162" cy="5645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7E217A-9AEC-3D5C-539D-5B0352886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38" y="777568"/>
            <a:ext cx="2717162" cy="564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1C732A-4002-0DC4-91F5-2F84CC7C0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10" y="947408"/>
            <a:ext cx="2442440" cy="513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6BF9D-F4E8-BD81-6D7C-C76C3BA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6C1FC-8B85-634E-9BF8-E67AA7FB9B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049" y="734503"/>
            <a:ext cx="2717162" cy="56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3C999-D02B-48E1-C2DB-1490BE16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D3DFFD2-7603-5B36-0741-C6699E18D3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2204477"/>
                  </p:ext>
                </p:extLst>
              </p:nvPr>
            </p:nvGraphicFramePr>
            <p:xfrm>
              <a:off x="7555477" y="-4051384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D3DFFD2-7603-5B36-0741-C6699E18D3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5477" y="-4051384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6A53902-5392-5C70-3288-D8C97B9B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1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0C92A-1416-C43A-13B3-393E4F40E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2679844"/>
                  </p:ext>
                </p:extLst>
              </p:nvPr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6F62AAF-56A2-1F0B-531E-9101D596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F8A1F-FEED-D8F3-FA65-E128DDA5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8E7D1C-618F-0D25-7360-99638AE4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7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BDB01-9473-9981-7B2D-A0C8BC8C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241772"/>
                  </p:ext>
                </p:extLst>
              </p:nvPr>
            </p:nvGraphicFramePr>
            <p:xfrm>
              <a:off x="3106309" y="1053507"/>
              <a:ext cx="4824666" cy="52243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24666" cy="522434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94" ay="-104310" az="17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309" y="1053507"/>
                <a:ext cx="4824666" cy="52243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920CE0-0309-D9DE-FAAB-D5F5D23D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2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F8E9C-16A5-09E8-571E-7162271F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3624869"/>
                  </p:ext>
                </p:extLst>
              </p:nvPr>
            </p:nvGraphicFramePr>
            <p:xfrm>
              <a:off x="3015811" y="4733484"/>
              <a:ext cx="5646168" cy="61603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6168" cy="61603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0" ay="26911" az="1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5811" y="4733484"/>
                <a:ext cx="5646168" cy="61603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BE734A-EAC5-6991-F686-0439EB72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9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18FA6-18CB-999A-0656-D194268D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C20BF1B5-1111-FE41-A702-69FB66EE94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1249329" y="-791016"/>
              <a:ext cx="7514041" cy="119329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4041" cy="11932945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518830" ay="-2870517" az="-98302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C20BF1B5-1111-FE41-A702-69FB66EE94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249329" y="-791016"/>
                <a:ext cx="7514041" cy="1193294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DEAA8E3B-02C3-C012-DB4F-7B0C2177C6CF}"/>
              </a:ext>
            </a:extLst>
          </p:cNvPr>
          <p:cNvSpPr>
            <a:spLocks noGrp="1"/>
          </p:cNvSpPr>
          <p:nvPr/>
        </p:nvSpPr>
        <p:spPr>
          <a:xfrm>
            <a:off x="-1451893" y="95692"/>
            <a:ext cx="7928528" cy="1603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865F2"/>
                </a:solidFill>
              </a:rPr>
              <a:t>Team members: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9B00D8-D36A-71A6-B675-94A08C8B75F7}"/>
              </a:ext>
            </a:extLst>
          </p:cNvPr>
          <p:cNvSpPr>
            <a:spLocks noGrp="1"/>
          </p:cNvSpPr>
          <p:nvPr/>
        </p:nvSpPr>
        <p:spPr>
          <a:xfrm>
            <a:off x="890770" y="1839542"/>
            <a:ext cx="9914601" cy="27749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AutoNum type="arabicPeriod"/>
            </a:pPr>
            <a:r>
              <a:rPr lang="en-US" b="1" dirty="0">
                <a:solidFill>
                  <a:srgbClr val="5865F2"/>
                </a:solidFill>
              </a:rPr>
              <a:t>Joesph George Wahba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5865F2"/>
                </a:solidFill>
              </a:rPr>
              <a:t>Zeyad Saad Abdel-Fattah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5865F2"/>
                </a:solidFill>
              </a:rPr>
              <a:t>Muhammed Ashraf Tawfeek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5865F2"/>
                </a:solidFill>
              </a:rPr>
              <a:t>Zyad Gamal Saeed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5865F2"/>
                </a:solidFill>
              </a:rPr>
              <a:t>Menna-Allah Ahmed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5865F2"/>
                </a:solidFill>
              </a:rPr>
              <a:t>Abdelhalim Ramadan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5865F2"/>
                </a:solidFill>
              </a:rPr>
              <a:t>Zeyad Muhamed Yehya</a:t>
            </a:r>
          </a:p>
          <a:p>
            <a:pPr marL="0" indent="0">
              <a:buNone/>
            </a:pPr>
            <a:endParaRPr lang="en-US" b="1" dirty="0">
              <a:solidFill>
                <a:srgbClr val="5865F2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B13EB25-5180-E47D-A408-FE483BE48F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668057"/>
                  </p:ext>
                </p:extLst>
              </p:nvPr>
            </p:nvGraphicFramePr>
            <p:xfrm>
              <a:off x="6302742" y="-978196"/>
              <a:ext cx="5984951" cy="91769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984951" cy="9176930"/>
                    </a:xfrm>
                    <a:prstGeom prst="rect">
                      <a:avLst/>
                    </a:prstGeom>
                  </am3d:spPr>
                  <am3d:camera>
                    <am3d:pos x="0" y="0" z="582556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5822" d="1000000"/>
                    <am3d:preTrans dx="-2519" dy="-18000000" dz="-141"/>
                    <am3d:scale>
                      <am3d:sx n="1000000" d="1000000"/>
                      <am3d:sy n="1000000" d="1000000"/>
                      <am3d:sz n="1000000" d="1000000"/>
                    </am3d:scale>
                    <am3d:rot ax="-169810" ay="-2377765" az="10836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8164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B13EB25-5180-E47D-A408-FE483BE48F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2742" y="-978196"/>
                <a:ext cx="5984951" cy="91769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5263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645040"/>
                  </p:ext>
                </p:extLst>
              </p:nvPr>
            </p:nvGraphicFramePr>
            <p:xfrm>
              <a:off x="2918826" y="-511163"/>
              <a:ext cx="6354348" cy="111911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54348" cy="11191109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24" ay="-368025" az="-91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26" y="-511163"/>
                <a:ext cx="6354348" cy="111911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F93B18B-4C39-B509-B0B0-D3ADCE2B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A1B8-51BC-72FC-E42F-629BCC61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Project</a:t>
            </a:r>
          </a:p>
          <a:p>
            <a:r>
              <a:rPr lang="en-US" sz="1800" dirty="0"/>
              <a:t>Aims to design and develop a </a:t>
            </a:r>
            <a:r>
              <a:rPr lang="en-US" sz="1800" b="1" dirty="0"/>
              <a:t>digital platform (mobile &amp; web application)</a:t>
            </a:r>
            <a:r>
              <a:rPr lang="en-US" sz="1800" dirty="0"/>
              <a:t> that connects </a:t>
            </a:r>
            <a:r>
              <a:rPr lang="en-US" sz="1800" b="1" dirty="0"/>
              <a:t>Dental Students</a:t>
            </a:r>
            <a:r>
              <a:rPr lang="en-US" sz="1800" dirty="0"/>
              <a:t> with </a:t>
            </a:r>
            <a:r>
              <a:rPr lang="en-US" sz="1800" b="1" dirty="0"/>
              <a:t>Patients</a:t>
            </a:r>
            <a:r>
              <a:rPr lang="en-US" sz="1800" dirty="0"/>
              <a:t> who need affordable dental care.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The system will serve as a mutual benefit bridge:</a:t>
            </a:r>
          </a:p>
          <a:p>
            <a:r>
              <a:rPr lang="en-US" sz="1800" b="1" dirty="0"/>
              <a:t>Patients:</a:t>
            </a:r>
            <a:r>
              <a:rPr lang="en-US" sz="1800" dirty="0"/>
              <a:t> gain access to low-cost or free dental services, while maintaining trust through </a:t>
            </a:r>
            <a:r>
              <a:rPr lang="en-US" sz="1800" b="1" dirty="0"/>
              <a:t>faculty supervision</a:t>
            </a:r>
            <a:r>
              <a:rPr lang="en-US" sz="1800" dirty="0"/>
              <a:t>.</a:t>
            </a:r>
          </a:p>
          <a:p>
            <a:r>
              <a:rPr lang="en-US" sz="1800" b="1" dirty="0"/>
              <a:t>Students:</a:t>
            </a:r>
            <a:r>
              <a:rPr lang="en-US" sz="1800" dirty="0"/>
              <a:t> gain valuable </a:t>
            </a:r>
            <a:r>
              <a:rPr lang="en-US" sz="1800" b="1" dirty="0"/>
              <a:t>hands-on experience</a:t>
            </a:r>
            <a:r>
              <a:rPr lang="en-US" sz="1800" dirty="0"/>
              <a:t> by working on real cases, supported by structured scheduling, patient feedback, and digital case tracking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5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3383741"/>
                  </p:ext>
                </p:extLst>
              </p:nvPr>
            </p:nvGraphicFramePr>
            <p:xfrm>
              <a:off x="2630213" y="-457057"/>
              <a:ext cx="6931573" cy="11082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31573" cy="11082897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29376" ay="1962527" az="5110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0213" y="-457057"/>
                <a:ext cx="6931573" cy="1108289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87DE-17BD-6B3A-7365-BA71034E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0" y="1404710"/>
            <a:ext cx="1090385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Key Objectives:</a:t>
            </a:r>
          </a:p>
          <a:p>
            <a:r>
              <a:rPr lang="en-US" dirty="0"/>
              <a:t>Provide </a:t>
            </a:r>
            <a:r>
              <a:rPr lang="en-US" b="1" dirty="0"/>
              <a:t>accessible and affordable</a:t>
            </a:r>
            <a:r>
              <a:rPr lang="en-US" dirty="0"/>
              <a:t> dental services for patients.</a:t>
            </a:r>
          </a:p>
          <a:p>
            <a:r>
              <a:rPr lang="en-US" dirty="0"/>
              <a:t>Enable students to </a:t>
            </a:r>
            <a:r>
              <a:rPr lang="en-US" b="1" dirty="0"/>
              <a:t>practice, learn, and improve skills</a:t>
            </a:r>
            <a:r>
              <a:rPr lang="en-US" dirty="0"/>
              <a:t> before graduation.</a:t>
            </a:r>
          </a:p>
          <a:p>
            <a:r>
              <a:rPr lang="en-US" dirty="0"/>
              <a:t>Ensure </a:t>
            </a:r>
            <a:r>
              <a:rPr lang="en-US" b="1" dirty="0"/>
              <a:t>secure, easy, and professional communication</a:t>
            </a:r>
            <a:r>
              <a:rPr lang="en-US" dirty="0"/>
              <a:t> between both parties.</a:t>
            </a:r>
          </a:p>
          <a:p>
            <a:r>
              <a:rPr lang="en-US" dirty="0"/>
              <a:t>Collect feedback and generate insights to </a:t>
            </a:r>
            <a:r>
              <a:rPr lang="en-US" b="1" dirty="0"/>
              <a:t>improve healthcare quality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Why It Matters?</a:t>
            </a:r>
          </a:p>
          <a:p>
            <a:r>
              <a:rPr lang="en-US" dirty="0"/>
              <a:t>Tackles the challenge of </a:t>
            </a:r>
            <a:r>
              <a:rPr lang="en-US" b="1" dirty="0"/>
              <a:t>limited patient access</a:t>
            </a:r>
            <a:r>
              <a:rPr lang="en-US" dirty="0"/>
              <a:t> to affordable dental care.</a:t>
            </a:r>
          </a:p>
          <a:p>
            <a:r>
              <a:rPr lang="en-US" dirty="0"/>
              <a:t>Empowers students with </a:t>
            </a:r>
            <a:r>
              <a:rPr lang="en-US" b="1" dirty="0"/>
              <a:t>practical exposure</a:t>
            </a:r>
            <a:r>
              <a:rPr lang="en-US" dirty="0"/>
              <a:t> under supervision.</a:t>
            </a:r>
          </a:p>
          <a:p>
            <a:r>
              <a:rPr lang="en-US" dirty="0"/>
              <a:t>Bridges the </a:t>
            </a:r>
            <a:r>
              <a:rPr lang="en-US" b="1" dirty="0"/>
              <a:t>gap between academia and real-world practice</a:t>
            </a:r>
            <a:r>
              <a:rPr lang="en-US" dirty="0"/>
              <a:t>.</a:t>
            </a:r>
          </a:p>
          <a:p>
            <a:r>
              <a:rPr lang="en-US" dirty="0"/>
              <a:t>Supports the college’s mission in </a:t>
            </a:r>
            <a:r>
              <a:rPr lang="en-US" b="1" dirty="0"/>
              <a:t>community service &amp; innovation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2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514661"/>
                  </p:ext>
                </p:extLst>
              </p:nvPr>
            </p:nvGraphicFramePr>
            <p:xfrm>
              <a:off x="4127300" y="-400309"/>
              <a:ext cx="6645929" cy="110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5929" cy="1100672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894629" ay="3846305" az="37502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7300" y="-400309"/>
                <a:ext cx="6645929" cy="1100672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F226C7-7B89-D21B-B609-7E4E983D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But what do people think about the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9BFE-81C4-3C86-82BE-255742B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42" y="1864681"/>
            <a:ext cx="10515600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We found that Egypt has around </a:t>
            </a:r>
            <a:r>
              <a:rPr lang="en-US" b="1" dirty="0"/>
              <a:t>81</a:t>
            </a:r>
            <a:r>
              <a:rPr lang="en-US" dirty="0"/>
              <a:t> dental colleges in total.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Among them, </a:t>
            </a:r>
            <a:r>
              <a:rPr lang="en-US" b="1" dirty="0"/>
              <a:t>22</a:t>
            </a:r>
            <a:r>
              <a:rPr lang="en-US" dirty="0"/>
              <a:t> belong to public (governmental) universities, </a:t>
            </a:r>
            <a:r>
              <a:rPr lang="en-US" b="1" dirty="0"/>
              <a:t>37</a:t>
            </a:r>
            <a:r>
              <a:rPr lang="en-US" dirty="0"/>
              <a:t> belong to private universities, and </a:t>
            </a:r>
            <a:r>
              <a:rPr lang="en-US" b="1" dirty="0"/>
              <a:t>22 </a:t>
            </a:r>
            <a:r>
              <a:rPr lang="en-US" dirty="0"/>
              <a:t>belong to national (non-profit) universities.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Every year, around 70,000 undergraduate students study dentistry across these colleges.</a:t>
            </a:r>
          </a:p>
          <a:p>
            <a:pPr marL="0" indent="0">
              <a:buNone/>
            </a:pPr>
            <a:r>
              <a:rPr lang="en-US" dirty="0"/>
              <a:t>As the </a:t>
            </a:r>
            <a:r>
              <a:rPr lang="en-US" b="1" dirty="0"/>
              <a:t>survey </a:t>
            </a:r>
            <a:r>
              <a:rPr lang="en-US" dirty="0"/>
              <a:t>that’s</a:t>
            </a:r>
            <a:r>
              <a:rPr lang="en-US" b="1" dirty="0"/>
              <a:t> </a:t>
            </a:r>
            <a:r>
              <a:rPr lang="en-US" dirty="0"/>
              <a:t>made from our team on 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EB4132"/>
                </a:solidFill>
              </a:rPr>
              <a:t>o</a:t>
            </a:r>
            <a:r>
              <a:rPr lang="en-US" b="1" dirty="0">
                <a:solidFill>
                  <a:srgbClr val="FBBD01"/>
                </a:solidFill>
              </a:rPr>
              <a:t>o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31AA52"/>
                </a:solidFill>
              </a:rPr>
              <a:t>l</a:t>
            </a:r>
            <a:r>
              <a:rPr lang="en-US" b="1" dirty="0">
                <a:solidFill>
                  <a:srgbClr val="EB4132"/>
                </a:solidFill>
              </a:rPr>
              <a:t>e </a:t>
            </a:r>
            <a:r>
              <a:rPr lang="en-US" b="1" dirty="0">
                <a:solidFill>
                  <a:srgbClr val="764EBB"/>
                </a:solidFill>
              </a:rPr>
              <a:t>Forms, </a:t>
            </a:r>
            <a:r>
              <a:rPr lang="en-US" b="1" dirty="0"/>
              <a:t>we got </a:t>
            </a:r>
            <a:r>
              <a:rPr lang="ar-EG" b="1" dirty="0"/>
              <a:t>92</a:t>
            </a:r>
            <a:r>
              <a:rPr lang="en-US" b="1" dirty="0"/>
              <a:t> till now!</a:t>
            </a:r>
          </a:p>
          <a:p>
            <a:pPr marL="0" indent="0">
              <a:buNone/>
            </a:pPr>
            <a:r>
              <a:rPr lang="en-US" b="1" dirty="0"/>
              <a:t>And to solve the past problems we came up with…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52734"/>
                  </p:ext>
                </p:extLst>
              </p:nvPr>
            </p:nvGraphicFramePr>
            <p:xfrm>
              <a:off x="13785925" y="1515089"/>
              <a:ext cx="856975" cy="3827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6975" cy="38278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16400" ay="4754141" az="-104230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46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85925" y="1515089"/>
                <a:ext cx="856975" cy="3827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31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BE63-3616-92D8-C153-7C9509AD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57" y="2290740"/>
            <a:ext cx="4249082" cy="1726214"/>
          </a:xfrm>
        </p:spPr>
        <p:txBody>
          <a:bodyPr>
            <a:normAutofit fontScale="90000"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Maiandra GD" panose="020E0502030308020204" pitchFamily="34" charset="0"/>
              </a:rPr>
              <a:t>Thoutha</a:t>
            </a:r>
            <a:endParaRPr lang="en-US" sz="6000" dirty="0">
              <a:solidFill>
                <a:schemeClr val="bg1"/>
              </a:solidFill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296019"/>
                  </p:ext>
                </p:extLst>
              </p:nvPr>
            </p:nvGraphicFramePr>
            <p:xfrm>
              <a:off x="1858403" y="1513496"/>
              <a:ext cx="3075736" cy="33353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736" cy="333537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73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403" y="1513496"/>
                <a:ext cx="3075736" cy="33353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86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2275E-ADEF-9745-B022-8B3211C0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824974"/>
                  </p:ext>
                </p:extLst>
              </p:nvPr>
            </p:nvGraphicFramePr>
            <p:xfrm>
              <a:off x="9324824" y="1656869"/>
              <a:ext cx="2746834" cy="29939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46834" cy="2993955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436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4824" y="1656869"/>
                <a:ext cx="2746834" cy="299395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84D34F-8955-6D42-06D5-8B10BD1B4ACD}"/>
              </a:ext>
            </a:extLst>
          </p:cNvPr>
          <p:cNvSpPr txBox="1"/>
          <p:nvPr/>
        </p:nvSpPr>
        <p:spPr>
          <a:xfrm>
            <a:off x="11912" y="1667406"/>
            <a:ext cx="700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Roboto Mono" panose="00000009000000000000" pitchFamily="49" charset="0"/>
              </a:rPr>
              <a:t>🦷 Bridging the Gap in Egyptian Dental Education and Care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7CBB1-F422-067C-A253-8AA286087B41}"/>
              </a:ext>
            </a:extLst>
          </p:cNvPr>
          <p:cNvSpPr txBox="1"/>
          <p:nvPr/>
        </p:nvSpPr>
        <p:spPr>
          <a:xfrm>
            <a:off x="338674" y="2172291"/>
            <a:ext cx="95294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The Solution: A Digital Bridge</a:t>
            </a:r>
          </a:p>
          <a:p>
            <a:pPr>
              <a:buNone/>
            </a:pPr>
            <a:r>
              <a:rPr lang="en-US" sz="1600" b="1" dirty="0">
                <a:ea typeface="Roboto Mono" panose="00000009000000000000" pitchFamily="49" charset="0"/>
              </a:rPr>
              <a:t>DENTAL CASE CONNECTION SYSTEM (DCCS) (Mobile App + Web Platform)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How It Works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Patient Input: Patient describes symptoms.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AI Chatbot: Performs a preliminary diagnosis and categorizes the case (e.g., Root Canal, Cavity).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Matching: System pairs the patient with a student needing that specific training case.</a:t>
            </a:r>
          </a:p>
          <a:p>
            <a:pPr lvl="1"/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Key System Guarantee: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All interactions are securely monitored via an Admin Dashboard for ethical use and privacy compliance.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55AD58-736A-F3DD-7284-D2A91101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34" y="192171"/>
            <a:ext cx="4249082" cy="1726214"/>
          </a:xfrm>
        </p:spPr>
        <p:txBody>
          <a:bodyPr>
            <a:normAutofit/>
          </a:bodyPr>
          <a:lstStyle/>
          <a:p>
            <a:r>
              <a:rPr lang="en-US" sz="7200" dirty="0" err="1">
                <a:latin typeface="Maiandra GD" panose="020E0502030308020204" pitchFamily="34" charset="0"/>
              </a:rPr>
              <a:t>Thoutha</a:t>
            </a:r>
            <a:endParaRPr lang="en-US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4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06B27-2869-B477-68A5-919FD797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290128"/>
                  </p:ext>
                </p:extLst>
              </p:nvPr>
            </p:nvGraphicFramePr>
            <p:xfrm>
              <a:off x="9745926" y="313790"/>
              <a:ext cx="5956764" cy="72119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5926" y="313790"/>
                <a:ext cx="5956764" cy="72119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5D8EC29-5BE1-3EB2-133F-34A47078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3A764-5F77-FCDA-1AED-5FCE36F41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17" y="5085440"/>
            <a:ext cx="1551364" cy="1551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38BA5-12A7-B352-33F1-28F80B67A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37" y="3443012"/>
            <a:ext cx="2746443" cy="1047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295C6-DF6A-5605-D8B6-F1B0E5E6F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3647517"/>
            <a:ext cx="1930812" cy="638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5D38A-39EA-E46E-A300-12E553302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5350420"/>
            <a:ext cx="1704559" cy="1021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3B9F04-B475-4BC9-B231-171F873BD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20" y="1968586"/>
            <a:ext cx="984318" cy="984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61807-8BF4-9B92-4F15-5351D068A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2140835"/>
            <a:ext cx="1488575" cy="911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D4D52C-F9F6-B876-2698-7B3701F4A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0" y="1624287"/>
            <a:ext cx="1604469" cy="142772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62C4FACA-CE23-CB53-B9A5-8D116B9F4F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976931"/>
            <a:ext cx="1604469" cy="16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6544CD-C966-7797-77AB-29AEC10D6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21" y="2010919"/>
            <a:ext cx="2980048" cy="766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93E823-448E-24A8-3189-6600343A9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5" y="4995844"/>
            <a:ext cx="2551052" cy="14358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65C6A1-F07C-7A9E-02C1-7CCFA3D94AAA}"/>
              </a:ext>
            </a:extLst>
          </p:cNvPr>
          <p:cNvSpPr txBox="1"/>
          <p:nvPr/>
        </p:nvSpPr>
        <p:spPr>
          <a:xfrm>
            <a:off x="242170" y="859419"/>
            <a:ext cx="318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Technology's used 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D31F1C-89EC-15AC-0678-FC7FF2A9C6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43" y="3242045"/>
            <a:ext cx="1267765" cy="1449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59FCC-170F-4A5D-2252-DA03C016AA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95" y="5656065"/>
            <a:ext cx="3067455" cy="918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F22818-7FEC-3ECF-3D3C-587F7B4BB9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48" y="3253930"/>
            <a:ext cx="1613170" cy="1029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3DBEEC-5581-2EEB-E225-684EEFA276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97" y="5047481"/>
            <a:ext cx="1356966" cy="1090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B261F-CF92-2EE5-7AF9-C2433EEBF5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85" y="5011638"/>
            <a:ext cx="2438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1133</Words>
  <Application>Microsoft Office PowerPoint</Application>
  <PresentationFormat>Widescreen</PresentationFormat>
  <Paragraphs>177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Bahnschrift SemiLight</vt:lpstr>
      <vt:lpstr>Maiandra GD</vt:lpstr>
      <vt:lpstr>Roboto Mono</vt:lpstr>
      <vt:lpstr>Wingdings</vt:lpstr>
      <vt:lpstr>Office Theme</vt:lpstr>
      <vt:lpstr>Thoutha</vt:lpstr>
      <vt:lpstr>PowerPoint Presentation</vt:lpstr>
      <vt:lpstr>PowerPoint Presentation</vt:lpstr>
      <vt:lpstr>Executive Summary:</vt:lpstr>
      <vt:lpstr>PowerPoint Presentation</vt:lpstr>
      <vt:lpstr>But what do people think about the idea?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George</dc:creator>
  <cp:lastModifiedBy>2021137</cp:lastModifiedBy>
  <cp:revision>23</cp:revision>
  <dcterms:created xsi:type="dcterms:W3CDTF">2025-09-29T17:03:38Z</dcterms:created>
  <dcterms:modified xsi:type="dcterms:W3CDTF">2026-02-25T00:03:54Z</dcterms:modified>
</cp:coreProperties>
</file>